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71" r:id="rId15"/>
    <p:sldId id="268" r:id="rId16"/>
    <p:sldId id="272" r:id="rId17"/>
    <p:sldId id="269" r:id="rId18"/>
    <p:sldId id="273" r:id="rId19"/>
    <p:sldId id="274"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60"/>
  </p:normalViewPr>
  <p:slideViewPr>
    <p:cSldViewPr>
      <p:cViewPr varScale="1">
        <p:scale>
          <a:sx n="65" d="100"/>
          <a:sy n="65" d="100"/>
        </p:scale>
        <p:origin x="-144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d-ID"/>
  <c:style val="18"/>
  <c:chart>
    <c:plotArea>
      <c:layout/>
      <c:barChart>
        <c:barDir val="col"/>
        <c:grouping val="clustered"/>
        <c:ser>
          <c:idx val="0"/>
          <c:order val="0"/>
          <c:tx>
            <c:strRef>
              <c:f>Sheet1!$B$1</c:f>
              <c:strCache>
                <c:ptCount val="1"/>
                <c:pt idx="0">
                  <c:v>China</c:v>
                </c:pt>
              </c:strCache>
            </c:strRef>
          </c:tx>
          <c:spPr>
            <a:solidFill>
              <a:srgbClr val="FF7538"/>
            </a:solidFill>
          </c:spPr>
          <c:cat>
            <c:strRef>
              <c:f>Sheet1!$A$2</c:f>
              <c:strCache>
                <c:ptCount val="1"/>
                <c:pt idx="0">
                  <c:v>Life Expectancy</c:v>
                </c:pt>
              </c:strCache>
            </c:strRef>
          </c:cat>
          <c:val>
            <c:numRef>
              <c:f>Sheet1!$B$2</c:f>
              <c:numCache>
                <c:formatCode>General</c:formatCode>
                <c:ptCount val="1"/>
                <c:pt idx="0">
                  <c:v>77.430000000000007</c:v>
                </c:pt>
              </c:numCache>
            </c:numRef>
          </c:val>
        </c:ser>
        <c:ser>
          <c:idx val="1"/>
          <c:order val="1"/>
          <c:tx>
            <c:strRef>
              <c:f>Sheet1!$C$1</c:f>
              <c:strCache>
                <c:ptCount val="1"/>
                <c:pt idx="0">
                  <c:v>India</c:v>
                </c:pt>
              </c:strCache>
            </c:strRef>
          </c:tx>
          <c:spPr>
            <a:solidFill>
              <a:schemeClr val="tx2">
                <a:lumMod val="40000"/>
                <a:lumOff val="60000"/>
              </a:schemeClr>
            </a:solidFill>
          </c:spPr>
          <c:cat>
            <c:strRef>
              <c:f>Sheet1!$A$2</c:f>
              <c:strCache>
                <c:ptCount val="1"/>
                <c:pt idx="0">
                  <c:v>Life Expectancy</c:v>
                </c:pt>
              </c:strCache>
            </c:strRef>
          </c:cat>
          <c:val>
            <c:numRef>
              <c:f>Sheet1!$C$2</c:f>
              <c:numCache>
                <c:formatCode>General</c:formatCode>
                <c:ptCount val="1"/>
                <c:pt idx="0">
                  <c:v>69.06</c:v>
                </c:pt>
              </c:numCache>
            </c:numRef>
          </c:val>
        </c:ser>
        <c:ser>
          <c:idx val="2"/>
          <c:order val="2"/>
          <c:tx>
            <c:strRef>
              <c:f>Sheet1!$D$1</c:f>
              <c:strCache>
                <c:ptCount val="1"/>
                <c:pt idx="0">
                  <c:v>Indonesia</c:v>
                </c:pt>
              </c:strCache>
            </c:strRef>
          </c:tx>
          <c:spPr>
            <a:solidFill>
              <a:srgbClr val="F84D4A"/>
            </a:solidFill>
          </c:spPr>
          <c:cat>
            <c:strRef>
              <c:f>Sheet1!$A$2</c:f>
              <c:strCache>
                <c:ptCount val="1"/>
                <c:pt idx="0">
                  <c:v>Life Expectancy</c:v>
                </c:pt>
              </c:strCache>
            </c:strRef>
          </c:cat>
          <c:val>
            <c:numRef>
              <c:f>Sheet1!$D$2</c:f>
              <c:numCache>
                <c:formatCode>General</c:formatCode>
                <c:ptCount val="1"/>
                <c:pt idx="0">
                  <c:v>74.88</c:v>
                </c:pt>
              </c:numCache>
            </c:numRef>
          </c:val>
        </c:ser>
        <c:axId val="58738944"/>
        <c:axId val="58761216"/>
      </c:barChart>
      <c:catAx>
        <c:axId val="58738944"/>
        <c:scaling>
          <c:orientation val="minMax"/>
        </c:scaling>
        <c:axPos val="b"/>
        <c:tickLblPos val="nextTo"/>
        <c:txPr>
          <a:bodyPr/>
          <a:lstStyle/>
          <a:p>
            <a:pPr>
              <a:defRPr lang="en-US"/>
            </a:pPr>
            <a:endParaRPr lang="id-ID"/>
          </a:p>
        </c:txPr>
        <c:crossAx val="58761216"/>
        <c:crosses val="autoZero"/>
        <c:auto val="1"/>
        <c:lblAlgn val="ctr"/>
        <c:lblOffset val="100"/>
      </c:catAx>
      <c:valAx>
        <c:axId val="58761216"/>
        <c:scaling>
          <c:orientation val="minMax"/>
        </c:scaling>
        <c:axPos val="l"/>
        <c:majorGridlines/>
        <c:numFmt formatCode="General" sourceLinked="1"/>
        <c:tickLblPos val="nextTo"/>
        <c:txPr>
          <a:bodyPr/>
          <a:lstStyle/>
          <a:p>
            <a:pPr>
              <a:defRPr lang="en-US"/>
            </a:pPr>
            <a:endParaRPr lang="id-ID"/>
          </a:p>
        </c:txPr>
        <c:crossAx val="58738944"/>
        <c:crosses val="autoZero"/>
        <c:crossBetween val="between"/>
      </c:valAx>
    </c:plotArea>
    <c:legend>
      <c:legendPos val="r"/>
      <c:layout/>
      <c:txPr>
        <a:bodyPr/>
        <a:lstStyle/>
        <a:p>
          <a:pPr>
            <a:defRPr lang="en-US"/>
          </a:pPr>
          <a:endParaRPr lang="id-ID"/>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d-ID"/>
  <c:style val="18"/>
  <c:chart>
    <c:plotArea>
      <c:layout/>
      <c:barChart>
        <c:barDir val="col"/>
        <c:grouping val="clustered"/>
        <c:ser>
          <c:idx val="0"/>
          <c:order val="0"/>
          <c:tx>
            <c:strRef>
              <c:f>Sheet1!$B$1</c:f>
              <c:strCache>
                <c:ptCount val="1"/>
                <c:pt idx="0">
                  <c:v>China</c:v>
                </c:pt>
              </c:strCache>
            </c:strRef>
          </c:tx>
          <c:spPr>
            <a:solidFill>
              <a:srgbClr val="FF6600"/>
            </a:solidFill>
          </c:spPr>
          <c:cat>
            <c:strRef>
              <c:f>Sheet1!$A$2:$A$5</c:f>
              <c:strCache>
                <c:ptCount val="4"/>
                <c:pt idx="0">
                  <c:v>Fertility Rate</c:v>
                </c:pt>
                <c:pt idx="1">
                  <c:v>Health Expenditures of GDP</c:v>
                </c:pt>
                <c:pt idx="2">
                  <c:v>Physicians Per 1000 People</c:v>
                </c:pt>
                <c:pt idx="3">
                  <c:v>Hospital Beds Per 1000 People</c:v>
                </c:pt>
              </c:strCache>
            </c:strRef>
          </c:cat>
          <c:val>
            <c:numRef>
              <c:f>Sheet1!$B$2:$B$5</c:f>
              <c:numCache>
                <c:formatCode>0.00%</c:formatCode>
                <c:ptCount val="4"/>
                <c:pt idx="0" formatCode="General">
                  <c:v>1.55</c:v>
                </c:pt>
                <c:pt idx="1">
                  <c:v>5.4000000000000027E-2</c:v>
                </c:pt>
                <c:pt idx="2" formatCode="General">
                  <c:v>1.46</c:v>
                </c:pt>
                <c:pt idx="3" formatCode="General">
                  <c:v>3.8</c:v>
                </c:pt>
              </c:numCache>
            </c:numRef>
          </c:val>
        </c:ser>
        <c:ser>
          <c:idx val="1"/>
          <c:order val="1"/>
          <c:tx>
            <c:strRef>
              <c:f>Sheet1!$C$1</c:f>
              <c:strCache>
                <c:ptCount val="1"/>
                <c:pt idx="0">
                  <c:v>India</c:v>
                </c:pt>
              </c:strCache>
            </c:strRef>
          </c:tx>
          <c:spPr>
            <a:solidFill>
              <a:schemeClr val="tx2">
                <a:lumMod val="60000"/>
                <a:lumOff val="40000"/>
              </a:schemeClr>
            </a:solidFill>
          </c:spPr>
          <c:cat>
            <c:strRef>
              <c:f>Sheet1!$A$2:$A$5</c:f>
              <c:strCache>
                <c:ptCount val="4"/>
                <c:pt idx="0">
                  <c:v>Fertility Rate</c:v>
                </c:pt>
                <c:pt idx="1">
                  <c:v>Health Expenditures of GDP</c:v>
                </c:pt>
                <c:pt idx="2">
                  <c:v>Physicians Per 1000 People</c:v>
                </c:pt>
                <c:pt idx="3">
                  <c:v>Hospital Beds Per 1000 People</c:v>
                </c:pt>
              </c:strCache>
            </c:strRef>
          </c:cat>
          <c:val>
            <c:numRef>
              <c:f>Sheet1!$C$2:$C$5</c:f>
              <c:numCache>
                <c:formatCode>0%</c:formatCode>
                <c:ptCount val="4"/>
                <c:pt idx="0" formatCode="General">
                  <c:v>2.5099999999999998</c:v>
                </c:pt>
                <c:pt idx="1">
                  <c:v>4.0000000000000022E-2</c:v>
                </c:pt>
                <c:pt idx="2" formatCode="General">
                  <c:v>0.70000000000000029</c:v>
                </c:pt>
                <c:pt idx="3" formatCode="General">
                  <c:v>0.70000000000000029</c:v>
                </c:pt>
              </c:numCache>
            </c:numRef>
          </c:val>
        </c:ser>
        <c:ser>
          <c:idx val="2"/>
          <c:order val="2"/>
          <c:tx>
            <c:strRef>
              <c:f>Sheet1!$D$1</c:f>
              <c:strCache>
                <c:ptCount val="1"/>
                <c:pt idx="0">
                  <c:v>Indonesia</c:v>
                </c:pt>
              </c:strCache>
            </c:strRef>
          </c:tx>
          <c:spPr>
            <a:solidFill>
              <a:srgbClr val="FF0000"/>
            </a:solidFill>
          </c:spPr>
          <c:cat>
            <c:strRef>
              <c:f>Sheet1!$A$2:$A$5</c:f>
              <c:strCache>
                <c:ptCount val="4"/>
                <c:pt idx="0">
                  <c:v>Fertility Rate</c:v>
                </c:pt>
                <c:pt idx="1">
                  <c:v>Health Expenditures of GDP</c:v>
                </c:pt>
                <c:pt idx="2">
                  <c:v>Physicians Per 1000 People</c:v>
                </c:pt>
                <c:pt idx="3">
                  <c:v>Hospital Beds Per 1000 People</c:v>
                </c:pt>
              </c:strCache>
            </c:strRef>
          </c:cat>
          <c:val>
            <c:numRef>
              <c:f>Sheet1!$D$2:$D$5</c:f>
              <c:numCache>
                <c:formatCode>0%</c:formatCode>
                <c:ptCount val="4"/>
                <c:pt idx="0" formatCode="General">
                  <c:v>2.1</c:v>
                </c:pt>
                <c:pt idx="1">
                  <c:v>3.0000000000000002E-2</c:v>
                </c:pt>
                <c:pt idx="2" formatCode="General">
                  <c:v>0.2</c:v>
                </c:pt>
                <c:pt idx="3" formatCode="General">
                  <c:v>0.9</c:v>
                </c:pt>
              </c:numCache>
            </c:numRef>
          </c:val>
        </c:ser>
        <c:axId val="53449856"/>
        <c:axId val="58231808"/>
      </c:barChart>
      <c:catAx>
        <c:axId val="53449856"/>
        <c:scaling>
          <c:orientation val="minMax"/>
        </c:scaling>
        <c:axPos val="b"/>
        <c:tickLblPos val="nextTo"/>
        <c:txPr>
          <a:bodyPr/>
          <a:lstStyle/>
          <a:p>
            <a:pPr>
              <a:defRPr lang="en-US"/>
            </a:pPr>
            <a:endParaRPr lang="id-ID"/>
          </a:p>
        </c:txPr>
        <c:crossAx val="58231808"/>
        <c:crosses val="autoZero"/>
        <c:auto val="1"/>
        <c:lblAlgn val="ctr"/>
        <c:lblOffset val="100"/>
      </c:catAx>
      <c:valAx>
        <c:axId val="58231808"/>
        <c:scaling>
          <c:orientation val="minMax"/>
        </c:scaling>
        <c:axPos val="l"/>
        <c:majorGridlines/>
        <c:numFmt formatCode="General" sourceLinked="1"/>
        <c:tickLblPos val="nextTo"/>
        <c:txPr>
          <a:bodyPr/>
          <a:lstStyle/>
          <a:p>
            <a:pPr>
              <a:defRPr lang="en-US"/>
            </a:pPr>
            <a:endParaRPr lang="id-ID"/>
          </a:p>
        </c:txPr>
        <c:crossAx val="53449856"/>
        <c:crosses val="autoZero"/>
        <c:crossBetween val="between"/>
      </c:valAx>
    </c:plotArea>
    <c:legend>
      <c:legendPos val="r"/>
      <c:layout/>
      <c:txPr>
        <a:bodyPr/>
        <a:lstStyle/>
        <a:p>
          <a:pPr>
            <a:defRPr lang="en-US"/>
          </a:pPr>
          <a:endParaRPr lang="id-ID"/>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d-ID"/>
  <c:style val="18"/>
  <c:chart>
    <c:plotArea>
      <c:layout/>
      <c:barChart>
        <c:barDir val="col"/>
        <c:grouping val="clustered"/>
        <c:ser>
          <c:idx val="0"/>
          <c:order val="0"/>
          <c:tx>
            <c:strRef>
              <c:f>Sheet1!$B$1</c:f>
              <c:strCache>
                <c:ptCount val="1"/>
                <c:pt idx="0">
                  <c:v>China</c:v>
                </c:pt>
              </c:strCache>
            </c:strRef>
          </c:tx>
          <c:spPr>
            <a:solidFill>
              <a:srgbClr val="FF6600"/>
            </a:solidFill>
          </c:spPr>
          <c:cat>
            <c:strRef>
              <c:f>Sheet1!$A$2</c:f>
              <c:strCache>
                <c:ptCount val="1"/>
                <c:pt idx="0">
                  <c:v>Unemployment</c:v>
                </c:pt>
              </c:strCache>
            </c:strRef>
          </c:cat>
          <c:val>
            <c:numRef>
              <c:f>Sheet1!$B$2</c:f>
              <c:numCache>
                <c:formatCode>General</c:formatCode>
                <c:ptCount val="1"/>
                <c:pt idx="0">
                  <c:v>4.0999999999999996</c:v>
                </c:pt>
              </c:numCache>
            </c:numRef>
          </c:val>
        </c:ser>
        <c:ser>
          <c:idx val="1"/>
          <c:order val="1"/>
          <c:tx>
            <c:strRef>
              <c:f>Sheet1!$C$1</c:f>
              <c:strCache>
                <c:ptCount val="1"/>
                <c:pt idx="0">
                  <c:v>India</c:v>
                </c:pt>
              </c:strCache>
            </c:strRef>
          </c:tx>
          <c:spPr>
            <a:solidFill>
              <a:schemeClr val="tx2">
                <a:lumMod val="60000"/>
                <a:lumOff val="40000"/>
              </a:schemeClr>
            </a:solidFill>
          </c:spPr>
          <c:cat>
            <c:strRef>
              <c:f>Sheet1!$A$2</c:f>
              <c:strCache>
                <c:ptCount val="1"/>
                <c:pt idx="0">
                  <c:v>Unemployment</c:v>
                </c:pt>
              </c:strCache>
            </c:strRef>
          </c:cat>
          <c:val>
            <c:numRef>
              <c:f>Sheet1!$C$2</c:f>
              <c:numCache>
                <c:formatCode>General</c:formatCode>
                <c:ptCount val="1"/>
                <c:pt idx="0">
                  <c:v>11.6</c:v>
                </c:pt>
              </c:numCache>
            </c:numRef>
          </c:val>
        </c:ser>
        <c:ser>
          <c:idx val="2"/>
          <c:order val="2"/>
          <c:tx>
            <c:strRef>
              <c:f>Sheet1!$D$1</c:f>
              <c:strCache>
                <c:ptCount val="1"/>
                <c:pt idx="0">
                  <c:v>Indonesia</c:v>
                </c:pt>
              </c:strCache>
            </c:strRef>
          </c:tx>
          <c:spPr>
            <a:solidFill>
              <a:srgbClr val="FF0000"/>
            </a:solidFill>
          </c:spPr>
          <c:cat>
            <c:strRef>
              <c:f>Sheet1!$A$2</c:f>
              <c:strCache>
                <c:ptCount val="1"/>
                <c:pt idx="0">
                  <c:v>Unemployment</c:v>
                </c:pt>
              </c:strCache>
            </c:strRef>
          </c:cat>
          <c:val>
            <c:numRef>
              <c:f>Sheet1!$D$2</c:f>
              <c:numCache>
                <c:formatCode>General</c:formatCode>
                <c:ptCount val="1"/>
                <c:pt idx="0">
                  <c:v>22.2</c:v>
                </c:pt>
              </c:numCache>
            </c:numRef>
          </c:val>
        </c:ser>
        <c:axId val="33045504"/>
        <c:axId val="58764288"/>
      </c:barChart>
      <c:catAx>
        <c:axId val="33045504"/>
        <c:scaling>
          <c:orientation val="minMax"/>
        </c:scaling>
        <c:axPos val="b"/>
        <c:tickLblPos val="nextTo"/>
        <c:txPr>
          <a:bodyPr/>
          <a:lstStyle/>
          <a:p>
            <a:pPr>
              <a:defRPr lang="en-US"/>
            </a:pPr>
            <a:endParaRPr lang="id-ID"/>
          </a:p>
        </c:txPr>
        <c:crossAx val="58764288"/>
        <c:crosses val="autoZero"/>
        <c:auto val="1"/>
        <c:lblAlgn val="ctr"/>
        <c:lblOffset val="100"/>
      </c:catAx>
      <c:valAx>
        <c:axId val="58764288"/>
        <c:scaling>
          <c:orientation val="minMax"/>
        </c:scaling>
        <c:axPos val="l"/>
        <c:majorGridlines/>
        <c:numFmt formatCode="General" sourceLinked="1"/>
        <c:tickLblPos val="nextTo"/>
        <c:txPr>
          <a:bodyPr/>
          <a:lstStyle/>
          <a:p>
            <a:pPr>
              <a:defRPr lang="en-US"/>
            </a:pPr>
            <a:endParaRPr lang="id-ID"/>
          </a:p>
        </c:txPr>
        <c:crossAx val="33045504"/>
        <c:crosses val="autoZero"/>
        <c:crossBetween val="between"/>
      </c:valAx>
    </c:plotArea>
    <c:legend>
      <c:legendPos val="r"/>
      <c:layout/>
      <c:txPr>
        <a:bodyPr/>
        <a:lstStyle/>
        <a:p>
          <a:pPr>
            <a:defRPr lang="en-US"/>
          </a:pPr>
          <a:endParaRPr lang="id-ID"/>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d-ID"/>
  <c:style val="18"/>
  <c:chart>
    <c:plotArea>
      <c:layout/>
      <c:barChart>
        <c:barDir val="col"/>
        <c:grouping val="clustered"/>
        <c:ser>
          <c:idx val="0"/>
          <c:order val="0"/>
          <c:tx>
            <c:strRef>
              <c:f>Sheet1!$B$1</c:f>
              <c:strCache>
                <c:ptCount val="1"/>
                <c:pt idx="0">
                  <c:v>China</c:v>
                </c:pt>
              </c:strCache>
            </c:strRef>
          </c:tx>
          <c:cat>
            <c:strRef>
              <c:f>Sheet1!$A$2</c:f>
              <c:strCache>
                <c:ptCount val="1"/>
                <c:pt idx="0">
                  <c:v>Maternal Mortality Rate per 100000 Live Birth</c:v>
                </c:pt>
              </c:strCache>
            </c:strRef>
          </c:cat>
          <c:val>
            <c:numRef>
              <c:f>Sheet1!$B$2</c:f>
              <c:numCache>
                <c:formatCode>General</c:formatCode>
                <c:ptCount val="1"/>
                <c:pt idx="0">
                  <c:v>32</c:v>
                </c:pt>
              </c:numCache>
            </c:numRef>
          </c:val>
        </c:ser>
        <c:ser>
          <c:idx val="1"/>
          <c:order val="1"/>
          <c:tx>
            <c:strRef>
              <c:f>Sheet1!$C$1</c:f>
              <c:strCache>
                <c:ptCount val="1"/>
                <c:pt idx="0">
                  <c:v>India</c:v>
                </c:pt>
              </c:strCache>
            </c:strRef>
          </c:tx>
          <c:cat>
            <c:strRef>
              <c:f>Sheet1!$A$2</c:f>
              <c:strCache>
                <c:ptCount val="1"/>
                <c:pt idx="0">
                  <c:v>Maternal Mortality Rate per 100000 Live Birth</c:v>
                </c:pt>
              </c:strCache>
            </c:strRef>
          </c:cat>
          <c:val>
            <c:numRef>
              <c:f>Sheet1!$C$2</c:f>
              <c:numCache>
                <c:formatCode>General</c:formatCode>
                <c:ptCount val="1"/>
                <c:pt idx="0">
                  <c:v>190</c:v>
                </c:pt>
              </c:numCache>
            </c:numRef>
          </c:val>
        </c:ser>
        <c:ser>
          <c:idx val="2"/>
          <c:order val="2"/>
          <c:tx>
            <c:strRef>
              <c:f>Sheet1!$D$1</c:f>
              <c:strCache>
                <c:ptCount val="1"/>
                <c:pt idx="0">
                  <c:v>Indonesia</c:v>
                </c:pt>
              </c:strCache>
            </c:strRef>
          </c:tx>
          <c:cat>
            <c:strRef>
              <c:f>Sheet1!$A$2</c:f>
              <c:strCache>
                <c:ptCount val="1"/>
                <c:pt idx="0">
                  <c:v>Maternal Mortality Rate per 100000 Live Birth</c:v>
                </c:pt>
              </c:strCache>
            </c:strRef>
          </c:cat>
          <c:val>
            <c:numRef>
              <c:f>Sheet1!$D$2</c:f>
              <c:numCache>
                <c:formatCode>General</c:formatCode>
                <c:ptCount val="1"/>
                <c:pt idx="0">
                  <c:v>190</c:v>
                </c:pt>
              </c:numCache>
            </c:numRef>
          </c:val>
        </c:ser>
        <c:axId val="31891456"/>
        <c:axId val="31893376"/>
      </c:barChart>
      <c:catAx>
        <c:axId val="31891456"/>
        <c:scaling>
          <c:orientation val="minMax"/>
        </c:scaling>
        <c:axPos val="b"/>
        <c:tickLblPos val="nextTo"/>
        <c:txPr>
          <a:bodyPr/>
          <a:lstStyle/>
          <a:p>
            <a:pPr>
              <a:defRPr lang="en-US"/>
            </a:pPr>
            <a:endParaRPr lang="id-ID"/>
          </a:p>
        </c:txPr>
        <c:crossAx val="31893376"/>
        <c:crosses val="autoZero"/>
        <c:auto val="1"/>
        <c:lblAlgn val="ctr"/>
        <c:lblOffset val="100"/>
      </c:catAx>
      <c:valAx>
        <c:axId val="31893376"/>
        <c:scaling>
          <c:orientation val="minMax"/>
        </c:scaling>
        <c:axPos val="l"/>
        <c:majorGridlines/>
        <c:numFmt formatCode="General" sourceLinked="1"/>
        <c:tickLblPos val="nextTo"/>
        <c:txPr>
          <a:bodyPr/>
          <a:lstStyle/>
          <a:p>
            <a:pPr>
              <a:defRPr lang="en-US"/>
            </a:pPr>
            <a:endParaRPr lang="id-ID"/>
          </a:p>
        </c:txPr>
        <c:crossAx val="31891456"/>
        <c:crosses val="autoZero"/>
        <c:crossBetween val="between"/>
      </c:valAx>
    </c:plotArea>
    <c:legend>
      <c:legendPos val="r"/>
      <c:layout/>
      <c:txPr>
        <a:bodyPr/>
        <a:lstStyle/>
        <a:p>
          <a:pPr>
            <a:defRPr lang="en-US"/>
          </a:pPr>
          <a:endParaRPr lang="id-ID"/>
        </a:p>
      </c:txPr>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7CCE0C8-9141-45EF-A7AA-1CA5B912228F}" type="datetimeFigureOut">
              <a:rPr lang="id-ID" smtClean="0"/>
              <a:pPr/>
              <a:t>13/05/2015</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4C95DC3-3D2F-4FCD-AC54-39A3CE55015D}"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CCE0C8-9141-45EF-A7AA-1CA5B912228F}" type="datetimeFigureOut">
              <a:rPr lang="id-ID" smtClean="0"/>
              <a:pPr/>
              <a:t>13/05/2015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C95DC3-3D2F-4FCD-AC54-39A3CE55015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CCE0C8-9141-45EF-A7AA-1CA5B912228F}" type="datetimeFigureOut">
              <a:rPr lang="id-ID" smtClean="0"/>
              <a:pPr/>
              <a:t>13/05/2015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C95DC3-3D2F-4FCD-AC54-39A3CE55015D}"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7CCE0C8-9141-45EF-A7AA-1CA5B912228F}" type="datetimeFigureOut">
              <a:rPr lang="id-ID" smtClean="0"/>
              <a:pPr/>
              <a:t>13/05/2015</a:t>
            </a:fld>
            <a:endParaRPr lang="id-ID"/>
          </a:p>
        </p:txBody>
      </p:sp>
      <p:sp>
        <p:nvSpPr>
          <p:cNvPr id="9" name="Slide Number Placeholder 8"/>
          <p:cNvSpPr>
            <a:spLocks noGrp="1"/>
          </p:cNvSpPr>
          <p:nvPr>
            <p:ph type="sldNum" sz="quarter" idx="15"/>
          </p:nvPr>
        </p:nvSpPr>
        <p:spPr/>
        <p:txBody>
          <a:bodyPr rtlCol="0"/>
          <a:lstStyle/>
          <a:p>
            <a:fld id="{54C95DC3-3D2F-4FCD-AC54-39A3CE55015D}" type="slidenum">
              <a:rPr lang="id-ID" smtClean="0"/>
              <a:pPr/>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7CCE0C8-9141-45EF-A7AA-1CA5B912228F}" type="datetimeFigureOut">
              <a:rPr lang="id-ID" smtClean="0"/>
              <a:pPr/>
              <a:t>13/05/2015</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4C95DC3-3D2F-4FCD-AC54-39A3CE55015D}"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7CCE0C8-9141-45EF-A7AA-1CA5B912228F}" type="datetimeFigureOut">
              <a:rPr lang="id-ID" smtClean="0"/>
              <a:pPr/>
              <a:t>13/05/2015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4C95DC3-3D2F-4FCD-AC54-39A3CE55015D}" type="slidenum">
              <a:rPr lang="id-ID" smtClean="0"/>
              <a:pPr/>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7CCE0C8-9141-45EF-A7AA-1CA5B912228F}" type="datetimeFigureOut">
              <a:rPr lang="id-ID" smtClean="0"/>
              <a:pPr/>
              <a:t>13/05/2015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4C95DC3-3D2F-4FCD-AC54-39A3CE55015D}" type="slidenum">
              <a:rPr lang="id-ID" smtClean="0"/>
              <a:pPr/>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7CCE0C8-9141-45EF-A7AA-1CA5B912228F}" type="datetimeFigureOut">
              <a:rPr lang="id-ID" smtClean="0"/>
              <a:pPr/>
              <a:t>13/05/2015</a:t>
            </a:fld>
            <a:endParaRPr lang="id-ID"/>
          </a:p>
        </p:txBody>
      </p:sp>
      <p:sp>
        <p:nvSpPr>
          <p:cNvPr id="7" name="Slide Number Placeholder 6"/>
          <p:cNvSpPr>
            <a:spLocks noGrp="1"/>
          </p:cNvSpPr>
          <p:nvPr>
            <p:ph type="sldNum" sz="quarter" idx="11"/>
          </p:nvPr>
        </p:nvSpPr>
        <p:spPr/>
        <p:txBody>
          <a:bodyPr rtlCol="0"/>
          <a:lstStyle/>
          <a:p>
            <a:fld id="{54C95DC3-3D2F-4FCD-AC54-39A3CE55015D}" type="slidenum">
              <a:rPr lang="id-ID" smtClean="0"/>
              <a:pPr/>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CE0C8-9141-45EF-A7AA-1CA5B912228F}" type="datetimeFigureOut">
              <a:rPr lang="id-ID" smtClean="0"/>
              <a:pPr/>
              <a:t>13/05/2015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4C95DC3-3D2F-4FCD-AC54-39A3CE55015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7CCE0C8-9141-45EF-A7AA-1CA5B912228F}" type="datetimeFigureOut">
              <a:rPr lang="id-ID" smtClean="0"/>
              <a:pPr/>
              <a:t>13/05/2015</a:t>
            </a:fld>
            <a:endParaRPr lang="id-ID"/>
          </a:p>
        </p:txBody>
      </p:sp>
      <p:sp>
        <p:nvSpPr>
          <p:cNvPr id="22" name="Slide Number Placeholder 21"/>
          <p:cNvSpPr>
            <a:spLocks noGrp="1"/>
          </p:cNvSpPr>
          <p:nvPr>
            <p:ph type="sldNum" sz="quarter" idx="15"/>
          </p:nvPr>
        </p:nvSpPr>
        <p:spPr/>
        <p:txBody>
          <a:bodyPr rtlCol="0"/>
          <a:lstStyle/>
          <a:p>
            <a:fld id="{54C95DC3-3D2F-4FCD-AC54-39A3CE55015D}" type="slidenum">
              <a:rPr lang="id-ID" smtClean="0"/>
              <a:pPr/>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7CCE0C8-9141-45EF-A7AA-1CA5B912228F}" type="datetimeFigureOut">
              <a:rPr lang="id-ID" smtClean="0"/>
              <a:pPr/>
              <a:t>13/05/2015</a:t>
            </a:fld>
            <a:endParaRPr lang="id-ID"/>
          </a:p>
        </p:txBody>
      </p:sp>
      <p:sp>
        <p:nvSpPr>
          <p:cNvPr id="18" name="Slide Number Placeholder 17"/>
          <p:cNvSpPr>
            <a:spLocks noGrp="1"/>
          </p:cNvSpPr>
          <p:nvPr>
            <p:ph type="sldNum" sz="quarter" idx="11"/>
          </p:nvPr>
        </p:nvSpPr>
        <p:spPr/>
        <p:txBody>
          <a:bodyPr rtlCol="0"/>
          <a:lstStyle/>
          <a:p>
            <a:fld id="{54C95DC3-3D2F-4FCD-AC54-39A3CE55015D}" type="slidenum">
              <a:rPr lang="id-ID" smtClean="0"/>
              <a:pPr/>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7CCE0C8-9141-45EF-A7AA-1CA5B912228F}" type="datetimeFigureOut">
              <a:rPr lang="id-ID" smtClean="0"/>
              <a:pPr/>
              <a:t>13/05/2015</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4C95DC3-3D2F-4FCD-AC54-39A3CE55015D}"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ia.gov/library/publications/the-world-factbook/rankorder/2147rank.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ownloads\numbers.jpg"/>
          <p:cNvPicPr>
            <a:picLocks noChangeAspect="1" noChangeArrowheads="1"/>
          </p:cNvPicPr>
          <p:nvPr/>
        </p:nvPicPr>
        <p:blipFill>
          <a:blip r:embed="rId2"/>
          <a:srcRect/>
          <a:stretch>
            <a:fillRect/>
          </a:stretch>
        </p:blipFill>
        <p:spPr bwMode="auto">
          <a:xfrm>
            <a:off x="0" y="1"/>
            <a:ext cx="9144000" cy="6868444"/>
          </a:xfrm>
          <a:prstGeom prst="rect">
            <a:avLst/>
          </a:prstGeom>
          <a:noFill/>
        </p:spPr>
      </p:pic>
      <p:sp>
        <p:nvSpPr>
          <p:cNvPr id="2" name="Title 1"/>
          <p:cNvSpPr>
            <a:spLocks noGrp="1"/>
          </p:cNvSpPr>
          <p:nvPr>
            <p:ph type="ctrTitle"/>
          </p:nvPr>
        </p:nvSpPr>
        <p:spPr>
          <a:xfrm>
            <a:off x="1714480" y="928670"/>
            <a:ext cx="6172200" cy="1894362"/>
          </a:xfrm>
          <a:solidFill>
            <a:schemeClr val="bg1"/>
          </a:solidFill>
        </p:spPr>
        <p:txBody>
          <a:bodyPr>
            <a:noAutofit/>
          </a:bodyPr>
          <a:lstStyle/>
          <a:p>
            <a:pPr algn="ctr"/>
            <a:r>
              <a:rPr lang="id-ID" sz="4000" dirty="0" smtClean="0">
                <a:latin typeface="Blackoak Std" pitchFamily="50" charset="0"/>
              </a:rPr>
              <a:t>The Numbers </a:t>
            </a:r>
            <a:endParaRPr lang="id-ID" sz="4000" dirty="0">
              <a:latin typeface="Blackoak Std" pitchFamily="50" charset="0"/>
            </a:endParaRPr>
          </a:p>
        </p:txBody>
      </p:sp>
      <p:sp>
        <p:nvSpPr>
          <p:cNvPr id="3" name="Subtitle 2"/>
          <p:cNvSpPr>
            <a:spLocks noGrp="1"/>
          </p:cNvSpPr>
          <p:nvPr>
            <p:ph type="subTitle" idx="1"/>
          </p:nvPr>
        </p:nvSpPr>
        <p:spPr>
          <a:xfrm>
            <a:off x="1314472" y="2857496"/>
            <a:ext cx="6400800" cy="1752600"/>
          </a:xfrm>
        </p:spPr>
        <p:txBody>
          <a:bodyPr>
            <a:normAutofit/>
          </a:bodyPr>
          <a:lstStyle/>
          <a:p>
            <a:pPr algn="ctr"/>
            <a:r>
              <a:rPr lang="id-ID" sz="4000" dirty="0" smtClean="0">
                <a:solidFill>
                  <a:schemeClr val="tx1"/>
                </a:solidFill>
                <a:latin typeface="Blackoak Std" pitchFamily="50" charset="0"/>
              </a:rPr>
              <a:t>of</a:t>
            </a:r>
            <a:endParaRPr lang="id-ID" sz="4000" dirty="0">
              <a:solidFill>
                <a:schemeClr val="tx1"/>
              </a:solidFill>
              <a:latin typeface="Blackoak Std" pitchFamily="50"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APJC FR.jpg"/>
          <p:cNvPicPr>
            <a:picLocks noGrp="1" noChangeAspect="1"/>
          </p:cNvPicPr>
          <p:nvPr>
            <p:ph sz="quarter" idx="1"/>
          </p:nvPr>
        </p:nvPicPr>
        <p:blipFill>
          <a:blip r:embed="rId2"/>
          <a:stretch>
            <a:fillRect/>
          </a:stretch>
        </p:blipFill>
        <p:spPr>
          <a:xfrm>
            <a:off x="0" y="0"/>
            <a:ext cx="9144000" cy="6858000"/>
          </a:xfrm>
        </p:spPr>
      </p:pic>
      <p:sp>
        <p:nvSpPr>
          <p:cNvPr id="5" name="TextBox 4"/>
          <p:cNvSpPr txBox="1"/>
          <p:nvPr/>
        </p:nvSpPr>
        <p:spPr>
          <a:xfrm>
            <a:off x="8070187" y="857232"/>
            <a:ext cx="859531" cy="369332"/>
          </a:xfrm>
          <a:prstGeom prst="rect">
            <a:avLst/>
          </a:prstGeom>
          <a:noFill/>
        </p:spPr>
        <p:txBody>
          <a:bodyPr wrap="none" rtlCol="0">
            <a:spAutoFit/>
          </a:bodyPr>
          <a:lstStyle/>
          <a:p>
            <a:r>
              <a:rPr lang="id-ID" dirty="0" smtClean="0"/>
              <a:t>@2014</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APJC HE.jpg"/>
          <p:cNvPicPr>
            <a:picLocks noGrp="1" noChangeAspect="1"/>
          </p:cNvPicPr>
          <p:nvPr>
            <p:ph sz="quarter" idx="1"/>
          </p:nvPr>
        </p:nvPicPr>
        <p:blipFill>
          <a:blip r:embed="rId2"/>
          <a:stretch>
            <a:fillRect/>
          </a:stretch>
        </p:blipFill>
        <p:spPr>
          <a:xfrm>
            <a:off x="0" y="0"/>
            <a:ext cx="9144000" cy="6858000"/>
          </a:xfrm>
        </p:spPr>
      </p:pic>
      <p:sp>
        <p:nvSpPr>
          <p:cNvPr id="5" name="TextBox 4"/>
          <p:cNvSpPr txBox="1"/>
          <p:nvPr/>
        </p:nvSpPr>
        <p:spPr>
          <a:xfrm>
            <a:off x="1640767" y="6345816"/>
            <a:ext cx="859531" cy="369332"/>
          </a:xfrm>
          <a:prstGeom prst="rect">
            <a:avLst/>
          </a:prstGeom>
          <a:noFill/>
        </p:spPr>
        <p:txBody>
          <a:bodyPr wrap="none" rtlCol="0">
            <a:spAutoFit/>
          </a:bodyPr>
          <a:lstStyle/>
          <a:p>
            <a:r>
              <a:rPr lang="id-ID" dirty="0" smtClean="0"/>
              <a:t>@2012</a:t>
            </a: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APJC PD.jpg"/>
          <p:cNvPicPr>
            <a:picLocks noGrp="1" noChangeAspect="1"/>
          </p:cNvPicPr>
          <p:nvPr>
            <p:ph sz="quarter" idx="1"/>
          </p:nvPr>
        </p:nvPicPr>
        <p:blipFill>
          <a:blip r:embed="rId2"/>
          <a:stretch>
            <a:fillRect/>
          </a:stretch>
        </p:blipFill>
        <p:spPr>
          <a:xfrm>
            <a:off x="0" y="0"/>
            <a:ext cx="9144000" cy="6858000"/>
          </a:xfrm>
        </p:spPr>
      </p:pic>
      <p:sp>
        <p:nvSpPr>
          <p:cNvPr id="5" name="TextBox 4"/>
          <p:cNvSpPr txBox="1"/>
          <p:nvPr/>
        </p:nvSpPr>
        <p:spPr>
          <a:xfrm>
            <a:off x="2857488" y="3786190"/>
            <a:ext cx="859531" cy="369332"/>
          </a:xfrm>
          <a:prstGeom prst="rect">
            <a:avLst/>
          </a:prstGeom>
          <a:noFill/>
        </p:spPr>
        <p:txBody>
          <a:bodyPr wrap="none" rtlCol="0">
            <a:spAutoFit/>
          </a:bodyPr>
          <a:lstStyle/>
          <a:p>
            <a:r>
              <a:rPr lang="id-ID" dirty="0" smtClean="0"/>
              <a:t>@2010</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APJC HB.jpg"/>
          <p:cNvPicPr>
            <a:picLocks noGrp="1" noChangeAspect="1"/>
          </p:cNvPicPr>
          <p:nvPr>
            <p:ph sz="quarter" idx="1"/>
          </p:nvPr>
        </p:nvPicPr>
        <p:blipFill>
          <a:blip r:embed="rId2"/>
          <a:stretch>
            <a:fillRect/>
          </a:stretch>
        </p:blipFill>
        <p:spPr>
          <a:xfrm>
            <a:off x="0" y="-1"/>
            <a:ext cx="9144000" cy="6858001"/>
          </a:xfrm>
        </p:spPr>
      </p:pic>
      <p:sp>
        <p:nvSpPr>
          <p:cNvPr id="5" name="TextBox 4"/>
          <p:cNvSpPr txBox="1"/>
          <p:nvPr/>
        </p:nvSpPr>
        <p:spPr>
          <a:xfrm>
            <a:off x="142844" y="1214422"/>
            <a:ext cx="859531" cy="369332"/>
          </a:xfrm>
          <a:prstGeom prst="rect">
            <a:avLst/>
          </a:prstGeom>
          <a:noFill/>
        </p:spPr>
        <p:txBody>
          <a:bodyPr wrap="none" rtlCol="0">
            <a:spAutoFit/>
          </a:bodyPr>
          <a:lstStyle/>
          <a:p>
            <a:r>
              <a:rPr lang="id-ID" dirty="0" smtClean="0"/>
              <a:t>@2011</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Numbers of</a:t>
            </a:r>
            <a:endParaRPr lang="id-ID"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APJC UE.jpg"/>
          <p:cNvPicPr>
            <a:picLocks noGrp="1" noChangeAspect="1"/>
          </p:cNvPicPr>
          <p:nvPr>
            <p:ph sz="quarter" idx="1"/>
          </p:nvPr>
        </p:nvPicPr>
        <p:blipFill>
          <a:blip r:embed="rId2"/>
          <a:stretch>
            <a:fillRect/>
          </a:stretch>
        </p:blipFill>
        <p:spPr>
          <a:xfrm>
            <a:off x="0" y="0"/>
            <a:ext cx="9144000" cy="6858000"/>
          </a:xfrm>
        </p:spPr>
      </p:pic>
      <p:sp>
        <p:nvSpPr>
          <p:cNvPr id="5" name="TextBox 4"/>
          <p:cNvSpPr txBox="1"/>
          <p:nvPr/>
        </p:nvSpPr>
        <p:spPr>
          <a:xfrm>
            <a:off x="4714876" y="785794"/>
            <a:ext cx="859531" cy="369332"/>
          </a:xfrm>
          <a:prstGeom prst="rect">
            <a:avLst/>
          </a:prstGeom>
          <a:noFill/>
        </p:spPr>
        <p:txBody>
          <a:bodyPr wrap="none" rtlCol="0">
            <a:spAutoFit/>
          </a:bodyPr>
          <a:lstStyle/>
          <a:p>
            <a:r>
              <a:rPr lang="id-ID" dirty="0" smtClean="0"/>
              <a:t>@2014</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Unemployment</a:t>
            </a:r>
            <a:endParaRPr lang="id-ID"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APJC MM.jpg"/>
          <p:cNvPicPr>
            <a:picLocks noGrp="1" noChangeAspect="1"/>
          </p:cNvPicPr>
          <p:nvPr>
            <p:ph sz="quarter" idx="1"/>
          </p:nvPr>
        </p:nvPicPr>
        <p:blipFill>
          <a:blip r:embed="rId2"/>
          <a:stretch>
            <a:fillRect/>
          </a:stretch>
        </p:blipFill>
        <p:spPr>
          <a:xfrm>
            <a:off x="0" y="0"/>
            <a:ext cx="9144000" cy="6858000"/>
          </a:xfrm>
        </p:spPr>
      </p:pic>
      <p:sp>
        <p:nvSpPr>
          <p:cNvPr id="5" name="TextBox 4"/>
          <p:cNvSpPr txBox="1"/>
          <p:nvPr/>
        </p:nvSpPr>
        <p:spPr>
          <a:xfrm>
            <a:off x="8215338" y="2428868"/>
            <a:ext cx="859531" cy="369332"/>
          </a:xfrm>
          <a:prstGeom prst="rect">
            <a:avLst/>
          </a:prstGeom>
          <a:noFill/>
        </p:spPr>
        <p:txBody>
          <a:bodyPr wrap="none" rtlCol="0">
            <a:spAutoFit/>
          </a:bodyPr>
          <a:lstStyle/>
          <a:p>
            <a:r>
              <a:rPr lang="id-ID" dirty="0" smtClean="0"/>
              <a:t>@2013</a:t>
            </a: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Maternal Mortality Rate</a:t>
            </a:r>
            <a:endParaRPr lang="id-ID"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13800" dirty="0" smtClean="0"/>
              <a:t>Thank You</a:t>
            </a:r>
            <a:endParaRPr lang="id-ID" sz="13800" dirty="0"/>
          </a:p>
        </p:txBody>
      </p:sp>
      <p:sp>
        <p:nvSpPr>
          <p:cNvPr id="3" name="Subtitle 2"/>
          <p:cNvSpPr>
            <a:spLocks noGrp="1"/>
          </p:cNvSpPr>
          <p:nvPr>
            <p:ph type="subTitle" idx="1"/>
          </p:nvPr>
        </p:nvSpPr>
        <p:spPr/>
        <p:txBody>
          <a:bodyPr/>
          <a:lstStyle/>
          <a:p>
            <a:r>
              <a:rPr lang="id-ID" dirty="0" smtClean="0"/>
              <a:t> </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chna-MMAP-md.png"/>
          <p:cNvPicPr>
            <a:picLocks noGrp="1" noChangeAspect="1"/>
          </p:cNvPicPr>
          <p:nvPr>
            <p:ph sz="quarter" idx="1"/>
          </p:nvPr>
        </p:nvPicPr>
        <p:blipFill>
          <a:blip r:embed="rId2"/>
          <a:srcRect l="10520" t="10281" r="5325"/>
          <a:stretch>
            <a:fillRect/>
          </a:stretch>
        </p:blipFill>
        <p:spPr>
          <a:xfrm>
            <a:off x="0" y="0"/>
            <a:ext cx="9144032"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72056" cy="2154230"/>
          </a:xfrm>
        </p:spPr>
        <p:txBody>
          <a:bodyPr/>
          <a:lstStyle/>
          <a:p>
            <a:r>
              <a:rPr lang="id-ID" dirty="0" smtClean="0"/>
              <a:t>Descriptions</a:t>
            </a:r>
            <a:endParaRPr lang="id-ID" dirty="0"/>
          </a:p>
        </p:txBody>
      </p:sp>
      <p:sp>
        <p:nvSpPr>
          <p:cNvPr id="3" name="Content Placeholder 2"/>
          <p:cNvSpPr>
            <a:spLocks noGrp="1"/>
          </p:cNvSpPr>
          <p:nvPr>
            <p:ph sz="quarter" idx="1"/>
          </p:nvPr>
        </p:nvSpPr>
        <p:spPr>
          <a:xfrm>
            <a:off x="5857884" y="214290"/>
            <a:ext cx="3286116" cy="6858000"/>
          </a:xfrm>
        </p:spPr>
        <p:txBody>
          <a:bodyPr>
            <a:normAutofit/>
          </a:bodyPr>
          <a:lstStyle/>
          <a:p>
            <a:pPr marL="0" indent="0" algn="ctr">
              <a:buNone/>
            </a:pPr>
            <a:r>
              <a:rPr lang="id-ID" dirty="0" smtClean="0"/>
              <a:t>For </a:t>
            </a:r>
            <a:r>
              <a:rPr lang="id-ID" dirty="0"/>
              <a:t>centuries China stood as a leading civilization, outpacing the rest of the world in the arts and sciences, but in the 19th and early 20th centuries, the country was beset by civil unrest, major famines, military defeats, and foreign occupation</a:t>
            </a:r>
            <a:r>
              <a:rPr lang="id-ID" dirty="0" smtClean="0"/>
              <a:t>.</a:t>
            </a:r>
            <a:endParaRPr lang="id-ID" dirty="0"/>
          </a:p>
        </p:txBody>
      </p:sp>
      <p:pic>
        <p:nvPicPr>
          <p:cNvPr id="2050" name="Picture 2" descr="C:\Users\Acer\Downloads\Emal-China-Trek-Photo-645591.jpg"/>
          <p:cNvPicPr>
            <a:picLocks noChangeAspect="1" noChangeArrowheads="1"/>
          </p:cNvPicPr>
          <p:nvPr/>
        </p:nvPicPr>
        <p:blipFill>
          <a:blip r:embed="rId2" cstate="print"/>
          <a:srcRect/>
          <a:stretch>
            <a:fillRect/>
          </a:stretch>
        </p:blipFill>
        <p:spPr bwMode="auto">
          <a:xfrm>
            <a:off x="1" y="2585560"/>
            <a:ext cx="5857884" cy="42724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ownloads\China_Flag_1.png"/>
          <p:cNvPicPr>
            <a:picLocks noChangeAspect="1" noChangeArrowheads="1"/>
          </p:cNvPicPr>
          <p:nvPr/>
        </p:nvPicPr>
        <p:blipFill>
          <a:blip r:embed="rId2"/>
          <a:srcRect/>
          <a:stretch>
            <a:fillRect/>
          </a:stretch>
        </p:blipFill>
        <p:spPr bwMode="auto">
          <a:xfrm>
            <a:off x="0" y="642918"/>
            <a:ext cx="3111314" cy="2341653"/>
          </a:xfrm>
          <a:prstGeom prst="rect">
            <a:avLst/>
          </a:prstGeom>
          <a:noFill/>
        </p:spPr>
      </p:pic>
      <p:sp>
        <p:nvSpPr>
          <p:cNvPr id="2" name="Title 1"/>
          <p:cNvSpPr>
            <a:spLocks noGrp="1"/>
          </p:cNvSpPr>
          <p:nvPr>
            <p:ph type="title"/>
          </p:nvPr>
        </p:nvSpPr>
        <p:spPr>
          <a:xfrm>
            <a:off x="4000496" y="274638"/>
            <a:ext cx="4686304" cy="1225536"/>
          </a:xfrm>
        </p:spPr>
        <p:txBody>
          <a:bodyPr/>
          <a:lstStyle/>
          <a:p>
            <a:r>
              <a:rPr lang="id-ID" dirty="0" smtClean="0"/>
              <a:t>Descriptions</a:t>
            </a:r>
            <a:endParaRPr lang="id-ID" dirty="0"/>
          </a:p>
        </p:txBody>
      </p:sp>
      <p:sp>
        <p:nvSpPr>
          <p:cNvPr id="3" name="Content Placeholder 2"/>
          <p:cNvSpPr>
            <a:spLocks noGrp="1"/>
          </p:cNvSpPr>
          <p:nvPr>
            <p:ph sz="quarter" idx="1"/>
          </p:nvPr>
        </p:nvSpPr>
        <p:spPr>
          <a:xfrm>
            <a:off x="3286116" y="1428736"/>
            <a:ext cx="5857884" cy="5214974"/>
          </a:xfrm>
          <a:noFill/>
        </p:spPr>
        <p:txBody>
          <a:bodyPr>
            <a:normAutofit/>
          </a:bodyPr>
          <a:lstStyle/>
          <a:p>
            <a:pPr marL="0" indent="0" algn="ctr">
              <a:buNone/>
            </a:pPr>
            <a:r>
              <a:rPr lang="id-ID" dirty="0" smtClean="0"/>
              <a:t>After World War II, the communists under MAO Zedong established an autocratic socialist system that, while ensuring China's sovereignty, imposed strict controls over everyday life and cost the lives of tens of millions of people. After 1978, MAO's successor DENG Xiaoping and other leaders focused on market-oriented economic development and by 2000 output had quadrupled.</a:t>
            </a:r>
            <a:endParaRPr lang="id-ID" dirty="0"/>
          </a:p>
        </p:txBody>
      </p:sp>
      <p:pic>
        <p:nvPicPr>
          <p:cNvPr id="3075" name="Picture 3" descr="C:\Users\Acer\Downloads\Mobile-in-China-Mobile-Phones-Proliferate-But-Ad-Spend-Shows-Slower-Growth.jpg"/>
          <p:cNvPicPr>
            <a:picLocks noChangeAspect="1" noChangeArrowheads="1"/>
          </p:cNvPicPr>
          <p:nvPr/>
        </p:nvPicPr>
        <p:blipFill>
          <a:blip r:embed="rId3"/>
          <a:srcRect/>
          <a:stretch>
            <a:fillRect/>
          </a:stretch>
        </p:blipFill>
        <p:spPr bwMode="auto">
          <a:xfrm>
            <a:off x="0" y="4000504"/>
            <a:ext cx="3428992" cy="231928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76"/>
            <a:ext cx="8229600" cy="1143000"/>
          </a:xfrm>
        </p:spPr>
        <p:txBody>
          <a:bodyPr/>
          <a:lstStyle/>
          <a:p>
            <a:r>
              <a:rPr lang="id-ID" dirty="0" smtClean="0"/>
              <a:t>Descriptions</a:t>
            </a:r>
            <a:endParaRPr lang="id-ID" dirty="0"/>
          </a:p>
        </p:txBody>
      </p:sp>
      <p:sp>
        <p:nvSpPr>
          <p:cNvPr id="3" name="Content Placeholder 2"/>
          <p:cNvSpPr>
            <a:spLocks noGrp="1"/>
          </p:cNvSpPr>
          <p:nvPr>
            <p:ph sz="quarter" idx="1"/>
          </p:nvPr>
        </p:nvSpPr>
        <p:spPr>
          <a:xfrm>
            <a:off x="0" y="642918"/>
            <a:ext cx="9144000" cy="4357718"/>
          </a:xfrm>
        </p:spPr>
        <p:txBody>
          <a:bodyPr/>
          <a:lstStyle/>
          <a:p>
            <a:pPr marL="0" indent="0" algn="ctr">
              <a:buNone/>
            </a:pPr>
            <a:r>
              <a:rPr lang="id-ID" dirty="0" smtClean="0"/>
              <a:t>For much of the population, living standards have improved dramatically and the room for personal choice has expanded, yet political controls remain tight. Since the early 1990s, China has increased its global outreach and participation in international organizations.</a:t>
            </a:r>
          </a:p>
          <a:p>
            <a:pPr marL="0" indent="0" algn="ctr">
              <a:buNone/>
            </a:pPr>
            <a:endParaRPr lang="id-ID" dirty="0"/>
          </a:p>
        </p:txBody>
      </p:sp>
      <p:pic>
        <p:nvPicPr>
          <p:cNvPr id="4098" name="Picture 2" descr="C:\Users\Acer\Downloads\GC_Asia_China_Forbidden City_APT_4642794L_i_LR.jpg"/>
          <p:cNvPicPr>
            <a:picLocks noChangeAspect="1" noChangeArrowheads="1"/>
          </p:cNvPicPr>
          <p:nvPr/>
        </p:nvPicPr>
        <p:blipFill>
          <a:blip r:embed="rId2"/>
          <a:srcRect/>
          <a:stretch>
            <a:fillRect/>
          </a:stretch>
        </p:blipFill>
        <p:spPr bwMode="auto">
          <a:xfrm>
            <a:off x="0" y="3726493"/>
            <a:ext cx="9144000" cy="31315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Downloads\4.jpg"/>
          <p:cNvPicPr>
            <a:picLocks noChangeAspect="1" noChangeArrowheads="1"/>
          </p:cNvPicPr>
          <p:nvPr/>
        </p:nvPicPr>
        <p:blipFill>
          <a:blip r:embed="rId2"/>
          <a:srcRect/>
          <a:stretch>
            <a:fillRect/>
          </a:stretch>
        </p:blipFill>
        <p:spPr bwMode="auto">
          <a:xfrm>
            <a:off x="0" y="0"/>
            <a:ext cx="6328637" cy="5923208"/>
          </a:xfrm>
          <a:prstGeom prst="rect">
            <a:avLst/>
          </a:prstGeom>
          <a:noFill/>
        </p:spPr>
      </p:pic>
      <p:sp>
        <p:nvSpPr>
          <p:cNvPr id="2" name="Title 1"/>
          <p:cNvSpPr>
            <a:spLocks noGrp="1"/>
          </p:cNvSpPr>
          <p:nvPr>
            <p:ph type="title"/>
          </p:nvPr>
        </p:nvSpPr>
        <p:spPr>
          <a:xfrm>
            <a:off x="6429420" y="2285992"/>
            <a:ext cx="2571736" cy="1154098"/>
          </a:xfrm>
        </p:spPr>
        <p:txBody>
          <a:bodyPr>
            <a:noAutofit/>
          </a:bodyPr>
          <a:lstStyle/>
          <a:p>
            <a:r>
              <a:rPr lang="id-ID" sz="3200" dirty="0" smtClean="0"/>
              <a:t>The Biggest Population 1,355,692,576 </a:t>
            </a:r>
            <a:endParaRPr lang="id-ID" sz="3200" dirty="0"/>
          </a:p>
        </p:txBody>
      </p:sp>
      <p:sp>
        <p:nvSpPr>
          <p:cNvPr id="3" name="Content Placeholder 2"/>
          <p:cNvSpPr>
            <a:spLocks noGrp="1"/>
          </p:cNvSpPr>
          <p:nvPr>
            <p:ph sz="quarter" idx="1"/>
          </p:nvPr>
        </p:nvSpPr>
        <p:spPr>
          <a:xfrm>
            <a:off x="6000760" y="4714860"/>
            <a:ext cx="3143240" cy="2143140"/>
          </a:xfrm>
        </p:spPr>
        <p:txBody>
          <a:bodyPr>
            <a:normAutofit fontScale="85000" lnSpcReduction="10000"/>
          </a:bodyPr>
          <a:lstStyle/>
          <a:p>
            <a:pPr algn="ctr">
              <a:buNone/>
            </a:pPr>
            <a:r>
              <a:rPr lang="id-ID" sz="2400" dirty="0" smtClean="0"/>
              <a:t> Total: 9,596,960 Sq Km</a:t>
            </a:r>
          </a:p>
          <a:p>
            <a:pPr algn="ctr">
              <a:buNone/>
            </a:pPr>
            <a:r>
              <a:rPr lang="id-ID" sz="2400" dirty="0" smtClean="0"/>
              <a:t>Land: 9,326,410 Sq Km</a:t>
            </a:r>
          </a:p>
          <a:p>
            <a:pPr algn="ctr">
              <a:buNone/>
            </a:pPr>
            <a:r>
              <a:rPr lang="id-ID" sz="2400" dirty="0" smtClean="0"/>
              <a:t>Water: 270,550 Sq Km</a:t>
            </a:r>
          </a:p>
          <a:p>
            <a:pPr algn="ctr">
              <a:buNone/>
            </a:pPr>
            <a:r>
              <a:rPr lang="id-ID" sz="2400" dirty="0" smtClean="0"/>
              <a:t>Country Comparison To The World: </a:t>
            </a:r>
            <a:r>
              <a:rPr lang="id-ID" sz="2400" dirty="0" smtClean="0">
                <a:hlinkClick r:id="rId3"/>
              </a:rPr>
              <a:t>4</a:t>
            </a:r>
            <a:endParaRPr lang="id-ID" sz="2400" dirty="0" smtClean="0"/>
          </a:p>
          <a:p>
            <a:pPr algn="ctr"/>
            <a:endParaRPr lang="id-ID"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6146" name="Picture 2" descr="C:\Users\Acer\Downloads\comparing2.jpg"/>
          <p:cNvPicPr>
            <a:picLocks noChangeAspect="1" noChangeArrowheads="1"/>
          </p:cNvPicPr>
          <p:nvPr/>
        </p:nvPicPr>
        <p:blipFill>
          <a:blip r:embed="rId2"/>
          <a:srcRect/>
          <a:stretch>
            <a:fillRect/>
          </a:stretch>
        </p:blipFill>
        <p:spPr bwMode="auto">
          <a:xfrm>
            <a:off x="71406" y="71414"/>
            <a:ext cx="9001220" cy="675166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t>
            </a:r>
            <a:endParaRPr lang="id-ID" dirty="0"/>
          </a:p>
        </p:txBody>
      </p:sp>
      <p:pic>
        <p:nvPicPr>
          <p:cNvPr id="4" name="Content Placeholder 3" descr="APJC LE.jpg"/>
          <p:cNvPicPr>
            <a:picLocks noGrp="1" noChangeAspect="1"/>
          </p:cNvPicPr>
          <p:nvPr>
            <p:ph sz="quarter" idx="1"/>
          </p:nvPr>
        </p:nvPicPr>
        <p:blipFill>
          <a:blip r:embed="rId2"/>
          <a:stretch>
            <a:fillRect/>
          </a:stretch>
        </p:blipFill>
        <p:spPr>
          <a:xfrm>
            <a:off x="0" y="0"/>
            <a:ext cx="9144000" cy="6858000"/>
          </a:xfrm>
        </p:spPr>
      </p:pic>
      <p:sp>
        <p:nvSpPr>
          <p:cNvPr id="5" name="TextBox 4"/>
          <p:cNvSpPr txBox="1"/>
          <p:nvPr/>
        </p:nvSpPr>
        <p:spPr>
          <a:xfrm>
            <a:off x="8001024" y="6000768"/>
            <a:ext cx="859531" cy="369332"/>
          </a:xfrm>
          <a:prstGeom prst="rect">
            <a:avLst/>
          </a:prstGeom>
          <a:noFill/>
        </p:spPr>
        <p:txBody>
          <a:bodyPr wrap="none" rtlCol="0">
            <a:spAutoFit/>
          </a:bodyPr>
          <a:lstStyle/>
          <a:p>
            <a:r>
              <a:rPr lang="id-ID" dirty="0" smtClean="0"/>
              <a:t>@2014</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Life Expectancy</a:t>
            </a:r>
            <a:endParaRPr lang="id-ID"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65</TotalTime>
  <Words>219</Words>
  <Application>Microsoft Office PowerPoint</Application>
  <PresentationFormat>On-screen Show (4:3)</PresentationFormat>
  <Paragraphs>34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The Numbers </vt:lpstr>
      <vt:lpstr> </vt:lpstr>
      <vt:lpstr>Descriptions</vt:lpstr>
      <vt:lpstr>Descriptions</vt:lpstr>
      <vt:lpstr>Descriptions</vt:lpstr>
      <vt:lpstr>The Biggest Population 1,355,692,576 </vt:lpstr>
      <vt:lpstr>Slide 7</vt:lpstr>
      <vt:lpstr> </vt:lpstr>
      <vt:lpstr>Life Expectancy</vt:lpstr>
      <vt:lpstr> </vt:lpstr>
      <vt:lpstr> </vt:lpstr>
      <vt:lpstr> </vt:lpstr>
      <vt:lpstr> </vt:lpstr>
      <vt:lpstr>The Numbers of</vt:lpstr>
      <vt:lpstr> </vt:lpstr>
      <vt:lpstr>Unemployment</vt:lpstr>
      <vt:lpstr> </vt:lpstr>
      <vt:lpstr>Maternal Mortality Rate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Numbers </dc:title>
  <dc:creator>Acer</dc:creator>
  <cp:lastModifiedBy>Acer</cp:lastModifiedBy>
  <cp:revision>4</cp:revision>
  <dcterms:created xsi:type="dcterms:W3CDTF">2015-05-11T12:53:12Z</dcterms:created>
  <dcterms:modified xsi:type="dcterms:W3CDTF">2015-05-13T04:03:16Z</dcterms:modified>
</cp:coreProperties>
</file>